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49"/>
  </p:notesMasterIdLst>
  <p:handoutMasterIdLst>
    <p:handoutMasterId r:id="rId50"/>
  </p:handoutMasterIdLst>
  <p:sldIdLst>
    <p:sldId id="257" r:id="rId2"/>
    <p:sldId id="258" r:id="rId3"/>
    <p:sldId id="265" r:id="rId4"/>
    <p:sldId id="363" r:id="rId5"/>
    <p:sldId id="259" r:id="rId6"/>
    <p:sldId id="391" r:id="rId7"/>
    <p:sldId id="373" r:id="rId8"/>
    <p:sldId id="260" r:id="rId9"/>
    <p:sldId id="261" r:id="rId10"/>
    <p:sldId id="274" r:id="rId11"/>
    <p:sldId id="280" r:id="rId12"/>
    <p:sldId id="276" r:id="rId13"/>
    <p:sldId id="362" r:id="rId14"/>
    <p:sldId id="277" r:id="rId15"/>
    <p:sldId id="365" r:id="rId16"/>
    <p:sldId id="384" r:id="rId17"/>
    <p:sldId id="279" r:id="rId18"/>
    <p:sldId id="374" r:id="rId19"/>
    <p:sldId id="278" r:id="rId20"/>
    <p:sldId id="281" r:id="rId21"/>
    <p:sldId id="283" r:id="rId22"/>
    <p:sldId id="264" r:id="rId23"/>
    <p:sldId id="385" r:id="rId24"/>
    <p:sldId id="386" r:id="rId25"/>
    <p:sldId id="387" r:id="rId26"/>
    <p:sldId id="388" r:id="rId27"/>
    <p:sldId id="262" r:id="rId28"/>
    <p:sldId id="366" r:id="rId29"/>
    <p:sldId id="390" r:id="rId30"/>
    <p:sldId id="389" r:id="rId31"/>
    <p:sldId id="367" r:id="rId32"/>
    <p:sldId id="368" r:id="rId33"/>
    <p:sldId id="369" r:id="rId34"/>
    <p:sldId id="370" r:id="rId35"/>
    <p:sldId id="371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60" r:id="rId46"/>
    <p:sldId id="364" r:id="rId47"/>
    <p:sldId id="37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FB"/>
    <a:srgbClr val="F3D1F2"/>
    <a:srgbClr val="7815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83925"/>
  </p:normalViewPr>
  <p:slideViewPr>
    <p:cSldViewPr snapToGrid="0" snapToObjects="1">
      <p:cViewPr varScale="1">
        <p:scale>
          <a:sx n="62" d="100"/>
          <a:sy n="62" d="100"/>
        </p:scale>
        <p:origin x="13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29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otgieterhome\Documents\Growth%20of%20Scientific%20Researc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otgieterhome\Documents\Growth%20of%20Scientific%20Researc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otgieterhome\Documents\Growth%20of%20Scientific%20Researc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'Positive Psychology' Scientific Papers Published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Year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0</c:v>
                </c:pt>
                <c:pt idx="1">
                  <c:v>39</c:v>
                </c:pt>
                <c:pt idx="6">
                  <c:v>131</c:v>
                </c:pt>
                <c:pt idx="11">
                  <c:v>320</c:v>
                </c:pt>
                <c:pt idx="18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2F-4D4C-AF49-BA056A6F9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712671"/>
        <c:axId val="505714351"/>
      </c:lineChart>
      <c:catAx>
        <c:axId val="50571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14351"/>
        <c:crosses val="autoZero"/>
        <c:auto val="1"/>
        <c:lblAlgn val="ctr"/>
        <c:lblOffset val="100"/>
        <c:noMultiLvlLbl val="0"/>
      </c:catAx>
      <c:valAx>
        <c:axId val="50571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1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'Well-Being' Scientific Papers Published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Year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strCache>
            </c:strRef>
          </c:cat>
          <c:val>
            <c:numRef>
              <c:f>Sheet1!$B$3:$B$20</c:f>
              <c:numCache>
                <c:formatCode>General</c:formatCode>
                <c:ptCount val="18"/>
                <c:pt idx="0" formatCode="0">
                  <c:v>334</c:v>
                </c:pt>
                <c:pt idx="5" formatCode="0">
                  <c:v>497</c:v>
                </c:pt>
                <c:pt idx="10" formatCode="0">
                  <c:v>910</c:v>
                </c:pt>
                <c:pt idx="17" formatCode="0">
                  <c:v>1598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6-C344-887C-959919CBC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712671"/>
        <c:axId val="505714351"/>
      </c:lineChart>
      <c:catAx>
        <c:axId val="50571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14351"/>
        <c:crosses val="autoZero"/>
        <c:auto val="1"/>
        <c:lblAlgn val="ctr"/>
        <c:lblOffset val="100"/>
        <c:noMultiLvlLbl val="0"/>
      </c:catAx>
      <c:valAx>
        <c:axId val="50571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1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Countries Conducting Research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Countries Conducting Research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Sheet1!$A$2:$A$17</c:f>
              <c:strCache>
                <c:ptCount val="16"/>
                <c:pt idx="0">
                  <c:v>Year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strCache>
            </c:strRef>
          </c:cat>
          <c:val>
            <c:numRef>
              <c:f>Sheet1!$D$3:$D$17</c:f>
              <c:numCache>
                <c:formatCode>General</c:formatCode>
                <c:ptCount val="15"/>
                <c:pt idx="0">
                  <c:v>3</c:v>
                </c:pt>
                <c:pt idx="14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D-2242-BBC2-A6BF558D5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294687"/>
        <c:axId val="333015359"/>
      </c:lineChart>
      <c:catAx>
        <c:axId val="33429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015359"/>
        <c:crosses val="autoZero"/>
        <c:auto val="1"/>
        <c:lblAlgn val="ctr"/>
        <c:lblOffset val="100"/>
        <c:noMultiLvlLbl val="0"/>
      </c:catAx>
      <c:valAx>
        <c:axId val="33301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294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8780E6-F8BF-E645-8C24-B3234983A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379C3-B89E-5641-B16A-FDD5BD834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5668-BD52-6245-A7DE-5912BAEA5E00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AE4424-B5EB-B147-A891-84E859D15E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39121-ADBC-2041-BAB9-83DEE5FC67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C7049-0305-814F-A905-7070629CC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D252-E62A-D840-A9CC-B6407768EF3C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7E39-C884-0A48-91D1-19B33C7F6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8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What are strengths?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What are the benefits of using our strengths?</a:t>
            </a:r>
          </a:p>
          <a:p>
            <a:pPr>
              <a:spcAft>
                <a:spcPts val="600"/>
              </a:spcAft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Realised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Unrealised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, Learned Behaviours, and Weaknesses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Strength Spotting in your team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E.g. 1: Google cafeteria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E.g. 2: The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Losada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4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E.g. 1: Fundraisers meeting a beneficiary – 182% increase in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41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7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4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9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87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9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2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9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03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31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0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Mercer 2018 Global Talent Trends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Collected data from: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800 business executives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1,800 HR leaders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5,000 employees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21 industries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   44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06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Extrinsic (motivated by gaining reward through pay, bonuses etc, or by avoiding punishment)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Introjected (internal pressure such as guilt, anxiety)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 (understanding the reason why something needs to get done)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 (personally buying into the need to do something)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Intrinsic (wanting to do it for the sake of doing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your mission to positively affect someone’s emotions.</a:t>
            </a:r>
          </a:p>
          <a:p>
            <a:r>
              <a:rPr lang="en-US" dirty="0"/>
              <a:t>E.g. 1: My Name</a:t>
            </a:r>
          </a:p>
          <a:p>
            <a:r>
              <a:rPr lang="en-US" dirty="0"/>
              <a:t>E.g. 2: Call on someone in the audience</a:t>
            </a:r>
          </a:p>
          <a:p>
            <a:r>
              <a:rPr lang="en-US" dirty="0"/>
              <a:t>E.g. 3. The 7 Second Smile Challenge </a:t>
            </a:r>
          </a:p>
          <a:p>
            <a:r>
              <a:rPr lang="en-US" dirty="0"/>
              <a:t>E.g. 4: Giving doctors sweets – 12% better diagnosis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3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your mission to positively affect someone’s emotions.</a:t>
            </a:r>
          </a:p>
          <a:p>
            <a:r>
              <a:rPr lang="en-US" dirty="0"/>
              <a:t>E.g. 1: My Name</a:t>
            </a:r>
          </a:p>
          <a:p>
            <a:r>
              <a:rPr lang="en-US" dirty="0"/>
              <a:t>E.g. 2: Call on someone in the audience</a:t>
            </a:r>
          </a:p>
          <a:p>
            <a:r>
              <a:rPr lang="en-US" dirty="0"/>
              <a:t>E.g. 3. The 7 Second Smile Challenge </a:t>
            </a:r>
          </a:p>
          <a:p>
            <a:r>
              <a:rPr lang="en-US" dirty="0"/>
              <a:t>E.g. 4: Giving doctors sweets – 12% better diagnosis 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27E39-C884-0A48-91D1-19B33C7F66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83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62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975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6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2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2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9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4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F0E5F0"/>
            </a:gs>
            <a:gs pos="100000">
              <a:srgbClr val="D8BBD8"/>
            </a:gs>
            <a:gs pos="100000">
              <a:srgbClr val="781578">
                <a:alpha val="98000"/>
              </a:srgb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1416440" cy="6638628"/>
            <a:chOff x="2487613" y="285750"/>
            <a:chExt cx="1206501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rgbClr val="781578">
                <a:alpha val="20000"/>
              </a:srgb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rgbClr val="781578">
                <a:alpha val="20000"/>
              </a:srgb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rgbClr val="781578">
                <a:alpha val="20000"/>
              </a:srgb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rgbClr val="781578">
                <a:alpha val="20000"/>
              </a:srgb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3" y="-786"/>
            <a:ext cx="1410174" cy="6854039"/>
            <a:chOff x="6627813" y="194833"/>
            <a:chExt cx="1168401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rgbClr val="781578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815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DD61B-E84C-AF42-BFE6-F1AC05B3C5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951990" y="6000634"/>
            <a:ext cx="1105241" cy="7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1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C01F-86FC-4E4F-BDA1-CF2BABE6D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9011" y="4811902"/>
            <a:ext cx="8373980" cy="121036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6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Celia Potgieter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6EB85-497A-D64F-97A6-FE1D20954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7053" y="6022264"/>
            <a:ext cx="6817896" cy="562484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Positive Organisational Psychologist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92CBF7-6941-DE48-AD14-F592764C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88" y="3095633"/>
            <a:ext cx="3343226" cy="213858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C6C20C4-1681-8B4E-A978-9A5B5AD61D1B}"/>
              </a:ext>
            </a:extLst>
          </p:cNvPr>
          <p:cNvSpPr txBox="1">
            <a:spLocks/>
          </p:cNvSpPr>
          <p:nvPr/>
        </p:nvSpPr>
        <p:spPr>
          <a:xfrm>
            <a:off x="1" y="468858"/>
            <a:ext cx="12192000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Enhancing Organisational Performance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 Science of Happiness</a:t>
            </a:r>
          </a:p>
        </p:txBody>
      </p:sp>
    </p:spTree>
    <p:extLst>
      <p:ext uri="{BB962C8B-B14F-4D97-AF65-F5344CB8AC3E}">
        <p14:creationId xmlns:p14="http://schemas.microsoft.com/office/powerpoint/2010/main" val="78508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352649" y="920158"/>
            <a:ext cx="10571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shift in focus from human beings at their worst,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to human beings at their best.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Based on scientific research in the fields of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psychology, sociology, business, management, and neuroscience.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BE4A1-71D1-6441-9855-EAF8A4E693EF}"/>
              </a:ext>
            </a:extLst>
          </p:cNvPr>
          <p:cNvSpPr txBox="1"/>
          <p:nvPr/>
        </p:nvSpPr>
        <p:spPr>
          <a:xfrm>
            <a:off x="2882812" y="5847560"/>
            <a:ext cx="751131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Science of Positive Psychology</a:t>
            </a:r>
          </a:p>
        </p:txBody>
      </p:sp>
    </p:spTree>
    <p:extLst>
      <p:ext uri="{BB962C8B-B14F-4D97-AF65-F5344CB8AC3E}">
        <p14:creationId xmlns:p14="http://schemas.microsoft.com/office/powerpoint/2010/main" val="203151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DD9D2D7-09CA-E94C-A518-7559D2501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411512"/>
              </p:ext>
            </p:extLst>
          </p:nvPr>
        </p:nvGraphicFramePr>
        <p:xfrm>
          <a:off x="373493" y="37445"/>
          <a:ext cx="5678168" cy="32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35A812-406A-F84D-82C4-C76C5CFD1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354387"/>
              </p:ext>
            </p:extLst>
          </p:nvPr>
        </p:nvGraphicFramePr>
        <p:xfrm>
          <a:off x="6035045" y="37445"/>
          <a:ext cx="5890955" cy="320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D3D777A-4B7A-FD46-AE0F-D1E503DD61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037255"/>
              </p:ext>
            </p:extLst>
          </p:nvPr>
        </p:nvGraphicFramePr>
        <p:xfrm>
          <a:off x="1961799" y="3341717"/>
          <a:ext cx="5353397" cy="350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1F9F499-29DA-6443-9B3F-EC260E1A776A}"/>
              </a:ext>
            </a:extLst>
          </p:cNvPr>
          <p:cNvSpPr txBox="1"/>
          <p:nvPr/>
        </p:nvSpPr>
        <p:spPr>
          <a:xfrm>
            <a:off x="8509726" y="4250773"/>
            <a:ext cx="252706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Growth in Scientific Research</a:t>
            </a:r>
          </a:p>
        </p:txBody>
      </p:sp>
    </p:spTree>
    <p:extLst>
      <p:ext uri="{BB962C8B-B14F-4D97-AF65-F5344CB8AC3E}">
        <p14:creationId xmlns:p14="http://schemas.microsoft.com/office/powerpoint/2010/main" val="287745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B41E9-DE38-D745-8DE3-FE9853246CF2}"/>
              </a:ext>
            </a:extLst>
          </p:cNvPr>
          <p:cNvSpPr txBox="1"/>
          <p:nvPr/>
        </p:nvSpPr>
        <p:spPr>
          <a:xfrm>
            <a:off x="315886" y="2704952"/>
            <a:ext cx="1118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United Arab Emirates creates a Ministry of Happiness and Well-Being and introduces a national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Positivity Programme.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82AB8-B70F-BF41-9443-37888453F055}"/>
              </a:ext>
            </a:extLst>
          </p:cNvPr>
          <p:cNvSpPr txBox="1"/>
          <p:nvPr/>
        </p:nvSpPr>
        <p:spPr>
          <a:xfrm>
            <a:off x="8138769" y="6051918"/>
            <a:ext cx="38946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Global Trends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FA76DB-50F6-1F40-9CCD-686615F197DA}"/>
              </a:ext>
            </a:extLst>
          </p:cNvPr>
          <p:cNvSpPr txBox="1"/>
          <p:nvPr/>
        </p:nvSpPr>
        <p:spPr>
          <a:xfrm>
            <a:off x="315886" y="1100245"/>
            <a:ext cx="1118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first The World Happiness Report, studying happiness levels of 156 countries.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EC1C2-5B77-4D40-BBBE-2BBB4243FDD2}"/>
              </a:ext>
            </a:extLst>
          </p:cNvPr>
          <p:cNvSpPr txBox="1"/>
          <p:nvPr/>
        </p:nvSpPr>
        <p:spPr>
          <a:xfrm>
            <a:off x="315886" y="78232"/>
            <a:ext cx="11621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the Kingdom of Bhutan stops measuring national development through GDP, and starts using a new measure called the Gross National Happiness Index.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AE68B-0221-F54A-A95B-9594C5D862AC}"/>
              </a:ext>
            </a:extLst>
          </p:cNvPr>
          <p:cNvSpPr txBox="1"/>
          <p:nvPr/>
        </p:nvSpPr>
        <p:spPr>
          <a:xfrm>
            <a:off x="315886" y="3653568"/>
            <a:ext cx="11183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Bhutan introduces a Gross National Happiness for Business index.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976231-27C5-6542-8097-9594D1502AB0}"/>
              </a:ext>
            </a:extLst>
          </p:cNvPr>
          <p:cNvSpPr txBox="1"/>
          <p:nvPr/>
        </p:nvSpPr>
        <p:spPr>
          <a:xfrm>
            <a:off x="315886" y="4244097"/>
            <a:ext cx="1105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and 2019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Finland ranks the happiest country in the world.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C3C78-C078-3E4C-97F3-8A717BA35506}"/>
              </a:ext>
            </a:extLst>
          </p:cNvPr>
          <p:cNvSpPr txBox="1"/>
          <p:nvPr/>
        </p:nvSpPr>
        <p:spPr>
          <a:xfrm>
            <a:off x="315886" y="5491724"/>
            <a:ext cx="1049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Zealand has just announced that it is placing national happiness at the core of all budget spending decision-making.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5B0BB-814A-A345-BD9E-FCA23363B733}"/>
              </a:ext>
            </a:extLst>
          </p:cNvPr>
          <p:cNvSpPr txBox="1"/>
          <p:nvPr/>
        </p:nvSpPr>
        <p:spPr>
          <a:xfrm>
            <a:off x="315886" y="1758982"/>
            <a:ext cx="11183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Finland takes the decision to “move beyond the achievement of test scores to the development of happy and well-adjusted children and adults”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07759-4DE6-1B44-8C5E-3D0074DEC489}"/>
              </a:ext>
            </a:extLst>
          </p:cNvPr>
          <p:cNvSpPr txBox="1"/>
          <p:nvPr/>
        </p:nvSpPr>
        <p:spPr>
          <a:xfrm>
            <a:off x="315886" y="4839043"/>
            <a:ext cx="1187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Finnish children post the highest scores in the OECD’s PISA education rankings - again.</a:t>
            </a:r>
          </a:p>
        </p:txBody>
      </p:sp>
    </p:spTree>
    <p:extLst>
      <p:ext uri="{BB962C8B-B14F-4D97-AF65-F5344CB8AC3E}">
        <p14:creationId xmlns:p14="http://schemas.microsoft.com/office/powerpoint/2010/main" val="25070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687A0F-21C2-194F-A2E9-26B46C1F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8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B41E9-DE38-D745-8DE3-FE9853246CF2}"/>
              </a:ext>
            </a:extLst>
          </p:cNvPr>
          <p:cNvSpPr txBox="1"/>
          <p:nvPr/>
        </p:nvSpPr>
        <p:spPr>
          <a:xfrm>
            <a:off x="1204684" y="1886857"/>
            <a:ext cx="1071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“Every organisation is an open system that depends on its human capital to bring its vision and purpose to life.</a:t>
            </a:r>
          </a:p>
          <a:p>
            <a:endParaRPr lang="en-GB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An organisation will cease to exist without a human system to lead and support it.”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82AB8-B70F-BF41-9443-37888453F055}"/>
              </a:ext>
            </a:extLst>
          </p:cNvPr>
          <p:cNvSpPr txBox="1"/>
          <p:nvPr/>
        </p:nvSpPr>
        <p:spPr>
          <a:xfrm>
            <a:off x="8444895" y="5443029"/>
            <a:ext cx="2878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David </a:t>
            </a:r>
            <a:r>
              <a:rPr lang="en-US" sz="2400" dirty="0" err="1"/>
              <a:t>Cooperrider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47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B41E9-DE38-D745-8DE3-FE9853246CF2}"/>
              </a:ext>
            </a:extLst>
          </p:cNvPr>
          <p:cNvSpPr txBox="1"/>
          <p:nvPr/>
        </p:nvSpPr>
        <p:spPr>
          <a:xfrm>
            <a:off x="4192210" y="2699656"/>
            <a:ext cx="461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“It’s all about people.”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82AB8-B70F-BF41-9443-37888453F055}"/>
              </a:ext>
            </a:extLst>
          </p:cNvPr>
          <p:cNvSpPr txBox="1"/>
          <p:nvPr/>
        </p:nvSpPr>
        <p:spPr>
          <a:xfrm>
            <a:off x="8488439" y="5370458"/>
            <a:ext cx="28786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Richard</a:t>
            </a:r>
          </a:p>
          <a:p>
            <a:pPr algn="ctr"/>
            <a:r>
              <a:rPr lang="en-US" sz="2400" dirty="0"/>
              <a:t>Branson</a:t>
            </a:r>
          </a:p>
        </p:txBody>
      </p:sp>
    </p:spTree>
    <p:extLst>
      <p:ext uri="{BB962C8B-B14F-4D97-AF65-F5344CB8AC3E}">
        <p14:creationId xmlns:p14="http://schemas.microsoft.com/office/powerpoint/2010/main" val="241872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B41E9-DE38-D745-8DE3-FE9853246CF2}"/>
              </a:ext>
            </a:extLst>
          </p:cNvPr>
          <p:cNvSpPr txBox="1"/>
          <p:nvPr/>
        </p:nvSpPr>
        <p:spPr>
          <a:xfrm>
            <a:off x="1756228" y="2612569"/>
            <a:ext cx="927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“It’s not my job to make my employees feel good about coming to work”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82AB8-B70F-BF41-9443-37888453F055}"/>
              </a:ext>
            </a:extLst>
          </p:cNvPr>
          <p:cNvSpPr txBox="1"/>
          <p:nvPr/>
        </p:nvSpPr>
        <p:spPr>
          <a:xfrm>
            <a:off x="8488439" y="5370458"/>
            <a:ext cx="2878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Anonymous</a:t>
            </a:r>
          </a:p>
        </p:txBody>
      </p:sp>
    </p:spTree>
    <p:extLst>
      <p:ext uri="{BB962C8B-B14F-4D97-AF65-F5344CB8AC3E}">
        <p14:creationId xmlns:p14="http://schemas.microsoft.com/office/powerpoint/2010/main" val="3180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C96989-65D2-3847-8E80-F513A144C1A6}"/>
              </a:ext>
            </a:extLst>
          </p:cNvPr>
          <p:cNvSpPr txBox="1"/>
          <p:nvPr/>
        </p:nvSpPr>
        <p:spPr>
          <a:xfrm>
            <a:off x="7043960" y="5887689"/>
            <a:ext cx="3759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Industry Insights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092D0-70A4-564B-A7FE-E7EFDF84D9C1}"/>
              </a:ext>
            </a:extLst>
          </p:cNvPr>
          <p:cNvSpPr txBox="1"/>
          <p:nvPr/>
        </p:nvSpPr>
        <p:spPr>
          <a:xfrm>
            <a:off x="2912223" y="142433"/>
            <a:ext cx="728133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Top Influencers of Today’s </a:t>
            </a:r>
            <a:r>
              <a:rPr lang="en-US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Pool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Workplace Flexibility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Working with a Purpose</a:t>
            </a:r>
          </a:p>
          <a:p>
            <a:pPr marL="342900" indent="-34290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Commitment to Health and Well-Being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E465C-810C-B54F-B22F-606390CCB337}"/>
              </a:ext>
            </a:extLst>
          </p:cNvPr>
          <p:cNvSpPr txBox="1"/>
          <p:nvPr/>
        </p:nvSpPr>
        <p:spPr>
          <a:xfrm>
            <a:off x="7450662" y="3975407"/>
            <a:ext cx="4707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84%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working parents ranked workplace flexibility ahead of salary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B44131-8402-2F45-AFF9-B4DDE306B61C}"/>
              </a:ext>
            </a:extLst>
          </p:cNvPr>
          <p:cNvSpPr txBox="1"/>
          <p:nvPr/>
        </p:nvSpPr>
        <p:spPr>
          <a:xfrm>
            <a:off x="1251522" y="2944632"/>
            <a:ext cx="62822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employees want a greater focus on well-being at work, including physical, psychological and financial wellness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13%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surveyed companies offer an employee value proposition differentiated by a purpose-driven mission</a:t>
            </a:r>
          </a:p>
        </p:txBody>
      </p:sp>
    </p:spTree>
    <p:extLst>
      <p:ext uri="{BB962C8B-B14F-4D97-AF65-F5344CB8AC3E}">
        <p14:creationId xmlns:p14="http://schemas.microsoft.com/office/powerpoint/2010/main" val="9107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7CDB6E-1758-CF4E-A273-A5694B839BD9}"/>
              </a:ext>
            </a:extLst>
          </p:cNvPr>
          <p:cNvSpPr txBox="1"/>
          <p:nvPr/>
        </p:nvSpPr>
        <p:spPr>
          <a:xfrm>
            <a:off x="2075544" y="2133598"/>
            <a:ext cx="8998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>
                <a:latin typeface="Calibri" panose="020F0502020204030204" pitchFamily="34" charset="0"/>
                <a:cs typeface="Calibri" panose="020F0502020204030204" pitchFamily="34" charset="0"/>
              </a:rPr>
              <a:t>The fundamental goal of Positive Psychology in the Workplace, is to enhance lives, businesses, and communities by implementing positive tools and interventions throughout the entire employee life cycle.</a:t>
            </a:r>
          </a:p>
        </p:txBody>
      </p:sp>
    </p:spTree>
    <p:extLst>
      <p:ext uri="{BB962C8B-B14F-4D97-AF65-F5344CB8AC3E}">
        <p14:creationId xmlns:p14="http://schemas.microsoft.com/office/powerpoint/2010/main" val="257015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rnational 2014.png">
            <a:extLst>
              <a:ext uri="{FF2B5EF4-FFF2-40B4-BE49-F238E27FC236}">
                <a16:creationId xmlns:a16="http://schemas.microsoft.com/office/drawing/2014/main" id="{F6FA1A14-694A-9840-A6CF-D4F4D7D65EC0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392" y="382384"/>
            <a:ext cx="9147693" cy="62594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B810B4-CDAB-5D4F-A07E-ED560A3AF0A8}"/>
              </a:ext>
            </a:extLst>
          </p:cNvPr>
          <p:cNvSpPr/>
          <p:nvPr/>
        </p:nvSpPr>
        <p:spPr>
          <a:xfrm>
            <a:off x="9530083" y="382384"/>
            <a:ext cx="2323865" cy="6259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13FB4-C08F-B847-9390-F619B7D18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117" y="608561"/>
            <a:ext cx="21082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E7BAFF-401D-A64D-A0F0-CA27BC8BA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693" y="1787238"/>
            <a:ext cx="2019300" cy="1003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395915-0ACE-6141-BF3F-4F6D268C2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017" y="2800926"/>
            <a:ext cx="1422400" cy="142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AFEB9-F342-8E40-8419-2A785EC1F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365" y="4652533"/>
            <a:ext cx="2439208" cy="362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CDFF52-E0C2-6F4C-A651-A13CBFA89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4843" y="5297810"/>
            <a:ext cx="1905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7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B42E6-006F-EF42-AAD5-C78D2BE03F77}"/>
              </a:ext>
            </a:extLst>
          </p:cNvPr>
          <p:cNvSpPr txBox="1"/>
          <p:nvPr/>
        </p:nvSpPr>
        <p:spPr>
          <a:xfrm>
            <a:off x="1370595" y="2705971"/>
            <a:ext cx="970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“Botswana has a bad work ethic”</a:t>
            </a:r>
          </a:p>
        </p:txBody>
      </p:sp>
    </p:spTree>
    <p:extLst>
      <p:ext uri="{BB962C8B-B14F-4D97-AF65-F5344CB8AC3E}">
        <p14:creationId xmlns:p14="http://schemas.microsoft.com/office/powerpoint/2010/main" val="14081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D0794-276C-DE41-B699-D8531484C02B}"/>
              </a:ext>
            </a:extLst>
          </p:cNvPr>
          <p:cNvSpPr txBox="1"/>
          <p:nvPr/>
        </p:nvSpPr>
        <p:spPr>
          <a:xfrm>
            <a:off x="5005582" y="2790965"/>
            <a:ext cx="24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967302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6D0794-276C-DE41-B699-D8531484C02B}"/>
              </a:ext>
            </a:extLst>
          </p:cNvPr>
          <p:cNvSpPr txBox="1"/>
          <p:nvPr/>
        </p:nvSpPr>
        <p:spPr>
          <a:xfrm>
            <a:off x="1362232" y="348343"/>
            <a:ext cx="9987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cs typeface="Calibri" panose="020F0502020204030204" pitchFamily="34" charset="0"/>
              </a:rPr>
              <a:t>Happiness at Work Reduces…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521B3-E6A7-964E-A38B-37F45BBA9712}"/>
              </a:ext>
            </a:extLst>
          </p:cNvPr>
          <p:cNvSpPr txBox="1"/>
          <p:nvPr/>
        </p:nvSpPr>
        <p:spPr>
          <a:xfrm>
            <a:off x="2548709" y="1752006"/>
            <a:ext cx="9498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Stress and burnout</a:t>
            </a:r>
          </a:p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Physical and mental health challenges</a:t>
            </a:r>
          </a:p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Withdrawal and disengagement</a:t>
            </a:r>
          </a:p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Boredom and distraction</a:t>
            </a:r>
          </a:p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Excessive self-criticism</a:t>
            </a:r>
          </a:p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Incivility in the workplace</a:t>
            </a:r>
          </a:p>
          <a:p>
            <a:pPr marL="342900" indent="-342900">
              <a:buAutoNum type="arabicPeriod"/>
            </a:pPr>
            <a:r>
              <a:rPr lang="en-US" sz="3600" dirty="0">
                <a:cs typeface="Calibri" panose="020F0502020204030204" pitchFamily="34" charset="0"/>
              </a:rPr>
              <a:t>Mishaps and mistakes on the job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33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72E730-F807-BA43-A9A5-70031AE0D259}"/>
              </a:ext>
            </a:extLst>
          </p:cNvPr>
          <p:cNvSpPr/>
          <p:nvPr/>
        </p:nvSpPr>
        <p:spPr>
          <a:xfrm>
            <a:off x="1258475" y="2086463"/>
            <a:ext cx="451821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Productivity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Performance 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Communication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Creativity &amp; Innovation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9C5E9-9D70-2E4C-9108-F68537E5A925}"/>
              </a:ext>
            </a:extLst>
          </p:cNvPr>
          <p:cNvSpPr/>
          <p:nvPr/>
        </p:nvSpPr>
        <p:spPr>
          <a:xfrm>
            <a:off x="6077219" y="2047991"/>
            <a:ext cx="58970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Employee relationships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Employee goal setting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Customer service levels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Customer loyalty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  <a:cs typeface="Calibri" panose="020F0502020204030204" pitchFamily="34" charset="0"/>
              </a:rPr>
              <a:t>Employee loyalty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49473-886D-D145-9D11-9F9BACAD5A24}"/>
              </a:ext>
            </a:extLst>
          </p:cNvPr>
          <p:cNvSpPr txBox="1"/>
          <p:nvPr/>
        </p:nvSpPr>
        <p:spPr>
          <a:xfrm>
            <a:off x="1362232" y="348343"/>
            <a:ext cx="9987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cs typeface="Calibri" panose="020F0502020204030204" pitchFamily="34" charset="0"/>
              </a:rPr>
              <a:t>Happiness at Work Improves…</a:t>
            </a:r>
          </a:p>
        </p:txBody>
      </p:sp>
    </p:spTree>
    <p:extLst>
      <p:ext uri="{BB962C8B-B14F-4D97-AF65-F5344CB8AC3E}">
        <p14:creationId xmlns:p14="http://schemas.microsoft.com/office/powerpoint/2010/main" val="4200995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549473-886D-D145-9D11-9F9BACAD5A24}"/>
              </a:ext>
            </a:extLst>
          </p:cNvPr>
          <p:cNvSpPr txBox="1"/>
          <p:nvPr/>
        </p:nvSpPr>
        <p:spPr>
          <a:xfrm>
            <a:off x="1362232" y="348343"/>
            <a:ext cx="9987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cs typeface="Calibri" panose="020F0502020204030204" pitchFamily="34" charset="0"/>
              </a:rPr>
              <a:t>Some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F5582-BF02-D748-9304-CD82A9ABFF10}"/>
              </a:ext>
            </a:extLst>
          </p:cNvPr>
          <p:cNvSpPr txBox="1"/>
          <p:nvPr/>
        </p:nvSpPr>
        <p:spPr>
          <a:xfrm>
            <a:off x="718452" y="1654628"/>
            <a:ext cx="10951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Research studies have demonstrated that when people are happier at work:</a:t>
            </a:r>
          </a:p>
          <a:p>
            <a:endParaRPr lang="en-GB" sz="2400" b="1" dirty="0"/>
          </a:p>
          <a:p>
            <a:pPr algn="ctr"/>
            <a:r>
              <a:rPr lang="en-GB" sz="2400" b="1" dirty="0"/>
              <a:t>commitment increases by up to 73%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they are 12% more productive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sales results increase by 37%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b="1" dirty="0"/>
              <a:t>creativity is 3 times higher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2614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549473-886D-D145-9D11-9F9BACAD5A24}"/>
              </a:ext>
            </a:extLst>
          </p:cNvPr>
          <p:cNvSpPr txBox="1"/>
          <p:nvPr/>
        </p:nvSpPr>
        <p:spPr>
          <a:xfrm>
            <a:off x="1337884" y="362857"/>
            <a:ext cx="9987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cs typeface="Calibri" panose="020F0502020204030204" pitchFamily="34" charset="0"/>
              </a:rPr>
              <a:t>Job Satisfaction Surveys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F5582-BF02-D748-9304-CD82A9ABFF10}"/>
              </a:ext>
            </a:extLst>
          </p:cNvPr>
          <p:cNvSpPr txBox="1"/>
          <p:nvPr/>
        </p:nvSpPr>
        <p:spPr>
          <a:xfrm>
            <a:off x="718452" y="1654628"/>
            <a:ext cx="112268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you </a:t>
            </a:r>
            <a:r>
              <a:rPr lang="en-GB" sz="2400" b="1" dirty="0"/>
              <a:t>think</a:t>
            </a:r>
            <a:r>
              <a:rPr lang="en-GB" sz="2400" dirty="0"/>
              <a:t> about your job.  </a:t>
            </a:r>
          </a:p>
          <a:p>
            <a:pPr algn="ctr"/>
            <a:r>
              <a:rPr lang="en-GB" sz="2400" dirty="0"/>
              <a:t>A </a:t>
            </a:r>
            <a:r>
              <a:rPr lang="en-GB" sz="2400" b="1" dirty="0"/>
              <a:t>rational evaluation </a:t>
            </a:r>
            <a:r>
              <a:rPr lang="en-GB" sz="2400" dirty="0"/>
              <a:t>of your job situation.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Are you satisfied with your pay?</a:t>
            </a:r>
          </a:p>
          <a:p>
            <a:r>
              <a:rPr lang="en-GB" sz="2400" dirty="0"/>
              <a:t>							your hours?</a:t>
            </a:r>
          </a:p>
          <a:p>
            <a:r>
              <a:rPr lang="en-GB" sz="2400" dirty="0"/>
              <a:t>							your working environment?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There is a </a:t>
            </a:r>
            <a:r>
              <a:rPr lang="en-GB" sz="2400" b="1" dirty="0"/>
              <a:t>poor correlation</a:t>
            </a:r>
            <a:r>
              <a:rPr lang="en-GB" sz="2400" dirty="0"/>
              <a:t> between </a:t>
            </a:r>
            <a:r>
              <a:rPr lang="en-GB" sz="2400" b="1" dirty="0"/>
              <a:t>job satisfaction and job performance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endParaRPr lang="en-GB" sz="2400" dirty="0"/>
          </a:p>
          <a:p>
            <a:pPr algn="ctr"/>
            <a:r>
              <a:rPr lang="en-GB" sz="2400" b="1" dirty="0"/>
              <a:t>Satisfaction is a thought.  Happiness is a feeling.</a:t>
            </a:r>
          </a:p>
        </p:txBody>
      </p:sp>
    </p:spTree>
    <p:extLst>
      <p:ext uri="{BB962C8B-B14F-4D97-AF65-F5344CB8AC3E}">
        <p14:creationId xmlns:p14="http://schemas.microsoft.com/office/powerpoint/2010/main" val="2570679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549473-886D-D145-9D11-9F9BACAD5A24}"/>
              </a:ext>
            </a:extLst>
          </p:cNvPr>
          <p:cNvSpPr txBox="1"/>
          <p:nvPr/>
        </p:nvSpPr>
        <p:spPr>
          <a:xfrm>
            <a:off x="1199998" y="348343"/>
            <a:ext cx="9987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cs typeface="Calibri" panose="020F0502020204030204" pitchFamily="34" charset="0"/>
              </a:rPr>
              <a:t>Employee Engagement Surveys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F5582-BF02-D748-9304-CD82A9ABFF10}"/>
              </a:ext>
            </a:extLst>
          </p:cNvPr>
          <p:cNvSpPr txBox="1"/>
          <p:nvPr/>
        </p:nvSpPr>
        <p:spPr>
          <a:xfrm>
            <a:off x="718451" y="1582057"/>
            <a:ext cx="109510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dirty="0"/>
              <a:t>relationship between you and your job</a:t>
            </a:r>
          </a:p>
          <a:p>
            <a:endParaRPr lang="en-GB" sz="2400" dirty="0"/>
          </a:p>
          <a:p>
            <a:r>
              <a:rPr lang="en-GB" sz="2400" dirty="0"/>
              <a:t>Engagement in a task – do you care about the work you do?</a:t>
            </a:r>
            <a:endParaRPr lang="en-GB" sz="2400" b="1" dirty="0"/>
          </a:p>
          <a:p>
            <a:r>
              <a:rPr lang="en-GB" sz="2400" dirty="0"/>
              <a:t>Engagement of self – do you bring your whole self to work?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Engagement is about your relationship to work.  Happiness is about you.</a:t>
            </a:r>
          </a:p>
          <a:p>
            <a:endParaRPr lang="en-GB" sz="2400" b="1" dirty="0"/>
          </a:p>
          <a:p>
            <a:r>
              <a:rPr lang="en-GB" sz="2400" b="1" dirty="0"/>
              <a:t>Engagement can come from positive OR negative sources.</a:t>
            </a:r>
          </a:p>
          <a:p>
            <a:endParaRPr lang="en-GB" sz="2400" b="1" dirty="0"/>
          </a:p>
          <a:p>
            <a:r>
              <a:rPr lang="en-GB" sz="2400" b="1" dirty="0"/>
              <a:t>You can be engaged AND unhappy ----</a:t>
            </a:r>
            <a:r>
              <a:rPr lang="en-GB" sz="2400" b="1" dirty="0">
                <a:sym typeface="Wingdings" pitchFamily="2" charset="2"/>
              </a:rPr>
              <a:t></a:t>
            </a:r>
            <a:r>
              <a:rPr lang="en-GB" sz="2400" b="1" dirty="0"/>
              <a:t> This leads to BURNOUT.</a:t>
            </a:r>
          </a:p>
          <a:p>
            <a:endParaRPr lang="en-GB" sz="2400" b="1" dirty="0"/>
          </a:p>
          <a:p>
            <a:pPr algn="ctr"/>
            <a:r>
              <a:rPr lang="en-GB" sz="2400" i="1" dirty="0"/>
              <a:t>“I want you to be more engaged!”</a:t>
            </a:r>
          </a:p>
        </p:txBody>
      </p:sp>
    </p:spTree>
    <p:extLst>
      <p:ext uri="{BB962C8B-B14F-4D97-AF65-F5344CB8AC3E}">
        <p14:creationId xmlns:p14="http://schemas.microsoft.com/office/powerpoint/2010/main" val="3177653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549473-886D-D145-9D11-9F9BACAD5A24}"/>
              </a:ext>
            </a:extLst>
          </p:cNvPr>
          <p:cNvSpPr txBox="1"/>
          <p:nvPr/>
        </p:nvSpPr>
        <p:spPr>
          <a:xfrm>
            <a:off x="2795280" y="304800"/>
            <a:ext cx="67973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cs typeface="Calibri" panose="020F0502020204030204" pitchFamily="34" charset="0"/>
              </a:rPr>
              <a:t>Employee Motivation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F5582-BF02-D748-9304-CD82A9ABFF10}"/>
              </a:ext>
            </a:extLst>
          </p:cNvPr>
          <p:cNvSpPr txBox="1"/>
          <p:nvPr/>
        </p:nvSpPr>
        <p:spPr>
          <a:xfrm>
            <a:off x="718451" y="1451429"/>
            <a:ext cx="10951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No-one can be just simply motivated or demotivated.</a:t>
            </a:r>
          </a:p>
          <a:p>
            <a:endParaRPr lang="en-GB" sz="2400" dirty="0"/>
          </a:p>
          <a:p>
            <a:pPr algn="ctr"/>
            <a:r>
              <a:rPr lang="en-GB" sz="2400" dirty="0"/>
              <a:t>All </a:t>
            </a:r>
            <a:r>
              <a:rPr lang="en-GB" sz="2400" b="1" dirty="0"/>
              <a:t>motivation</a:t>
            </a:r>
            <a:r>
              <a:rPr lang="en-GB" sz="2400" dirty="0"/>
              <a:t> is in </a:t>
            </a:r>
            <a:r>
              <a:rPr lang="en-GB" sz="2400" b="1" dirty="0"/>
              <a:t>relation to a given task.</a:t>
            </a:r>
          </a:p>
          <a:p>
            <a:endParaRPr lang="en-GB" sz="2400" dirty="0"/>
          </a:p>
          <a:p>
            <a:r>
              <a:rPr lang="en-GB" sz="2400" dirty="0"/>
              <a:t>Motivation can be </a:t>
            </a:r>
            <a:r>
              <a:rPr lang="en-GB" sz="2400" b="1" dirty="0"/>
              <a:t>positive</a:t>
            </a:r>
            <a:r>
              <a:rPr lang="en-GB" sz="2400" dirty="0"/>
              <a:t> or </a:t>
            </a:r>
            <a:r>
              <a:rPr lang="en-GB" sz="2400" b="1" dirty="0"/>
              <a:t>negative</a:t>
            </a:r>
          </a:p>
          <a:p>
            <a:endParaRPr lang="en-GB" sz="2400" dirty="0"/>
          </a:p>
          <a:p>
            <a:pPr algn="ctr"/>
            <a:r>
              <a:rPr lang="en-GB" sz="2400" b="1" dirty="0"/>
              <a:t>5 Levels of Motivation</a:t>
            </a:r>
          </a:p>
          <a:p>
            <a:pPr marL="457200" indent="-457200" algn="ctr">
              <a:buAutoNum type="arabicPeriod"/>
            </a:pPr>
            <a:r>
              <a:rPr lang="en-GB" sz="2400" dirty="0"/>
              <a:t>Extrinsic</a:t>
            </a:r>
          </a:p>
          <a:p>
            <a:pPr marL="457200" indent="-457200" algn="ctr">
              <a:buAutoNum type="arabicPeriod"/>
            </a:pPr>
            <a:r>
              <a:rPr lang="en-GB" sz="2400" dirty="0"/>
              <a:t>Introjected</a:t>
            </a:r>
          </a:p>
          <a:p>
            <a:pPr marL="457200" indent="-457200" algn="ctr">
              <a:buAutoNum type="arabicPeriod"/>
            </a:pPr>
            <a:r>
              <a:rPr lang="en-GB" sz="2400" dirty="0"/>
              <a:t>Identified</a:t>
            </a:r>
          </a:p>
          <a:p>
            <a:pPr marL="457200" indent="-457200" algn="ctr">
              <a:buAutoNum type="arabicPeriod"/>
            </a:pPr>
            <a:r>
              <a:rPr lang="en-GB" sz="2400" dirty="0"/>
              <a:t>Integrated</a:t>
            </a:r>
          </a:p>
          <a:p>
            <a:pPr marL="457200" indent="-457200" algn="ctr">
              <a:buAutoNum type="arabicPeriod"/>
            </a:pPr>
            <a:r>
              <a:rPr lang="en-GB" sz="2400" dirty="0"/>
              <a:t>Intrinsic</a:t>
            </a:r>
          </a:p>
          <a:p>
            <a:endParaRPr lang="en-GB" sz="2400" dirty="0"/>
          </a:p>
          <a:p>
            <a:pPr algn="ctr"/>
            <a:r>
              <a:rPr lang="en-GB" sz="2400" dirty="0"/>
              <a:t>We are motivated to do the work that makes us happy.</a:t>
            </a:r>
          </a:p>
        </p:txBody>
      </p:sp>
    </p:spTree>
    <p:extLst>
      <p:ext uri="{BB962C8B-B14F-4D97-AF65-F5344CB8AC3E}">
        <p14:creationId xmlns:p14="http://schemas.microsoft.com/office/powerpoint/2010/main" val="367993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961BA6-8708-9C40-9DAB-EB355AAB3865}"/>
              </a:ext>
            </a:extLst>
          </p:cNvPr>
          <p:cNvSpPr/>
          <p:nvPr/>
        </p:nvSpPr>
        <p:spPr>
          <a:xfrm>
            <a:off x="220142" y="1016000"/>
            <a:ext cx="1794933" cy="17949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0B27A1-E88D-EE41-A5E5-829190EA238E}"/>
              </a:ext>
            </a:extLst>
          </p:cNvPr>
          <p:cNvSpPr/>
          <p:nvPr/>
        </p:nvSpPr>
        <p:spPr>
          <a:xfrm>
            <a:off x="2116673" y="1015999"/>
            <a:ext cx="1794933" cy="17949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DFB138-9CCE-9A4B-A044-9C7600ABDFAF}"/>
              </a:ext>
            </a:extLst>
          </p:cNvPr>
          <p:cNvSpPr/>
          <p:nvPr/>
        </p:nvSpPr>
        <p:spPr>
          <a:xfrm>
            <a:off x="4114802" y="1015996"/>
            <a:ext cx="1794933" cy="179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F5447D-6CC3-204A-BD7E-8B30A548467F}"/>
              </a:ext>
            </a:extLst>
          </p:cNvPr>
          <p:cNvSpPr/>
          <p:nvPr/>
        </p:nvSpPr>
        <p:spPr>
          <a:xfrm>
            <a:off x="6112933" y="1015999"/>
            <a:ext cx="1794933" cy="179493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8AA66-2E07-6A40-9994-11016F850942}"/>
              </a:ext>
            </a:extLst>
          </p:cNvPr>
          <p:cNvSpPr/>
          <p:nvPr/>
        </p:nvSpPr>
        <p:spPr>
          <a:xfrm>
            <a:off x="8077197" y="1015999"/>
            <a:ext cx="1794933" cy="17949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9F3B9A-1726-344E-82B4-DBC57B8DBB4D}"/>
              </a:ext>
            </a:extLst>
          </p:cNvPr>
          <p:cNvSpPr/>
          <p:nvPr/>
        </p:nvSpPr>
        <p:spPr>
          <a:xfrm>
            <a:off x="10075331" y="1015999"/>
            <a:ext cx="1794933" cy="179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08778-2FA9-EC4F-A2D8-2D2C25E7B95C}"/>
              </a:ext>
            </a:extLst>
          </p:cNvPr>
          <p:cNvSpPr txBox="1"/>
          <p:nvPr/>
        </p:nvSpPr>
        <p:spPr>
          <a:xfrm>
            <a:off x="795872" y="1251742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5B71A-664D-2B43-8FFC-552ACD36011F}"/>
              </a:ext>
            </a:extLst>
          </p:cNvPr>
          <p:cNvSpPr txBox="1"/>
          <p:nvPr/>
        </p:nvSpPr>
        <p:spPr>
          <a:xfrm>
            <a:off x="2643147" y="1251741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3CE0C-5D44-D540-A92F-E57CB3B73581}"/>
              </a:ext>
            </a:extLst>
          </p:cNvPr>
          <p:cNvSpPr txBox="1"/>
          <p:nvPr/>
        </p:nvSpPr>
        <p:spPr>
          <a:xfrm>
            <a:off x="4606485" y="1290405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B0016-2B46-B348-8904-69130ADE28FF}"/>
              </a:ext>
            </a:extLst>
          </p:cNvPr>
          <p:cNvSpPr txBox="1"/>
          <p:nvPr/>
        </p:nvSpPr>
        <p:spPr>
          <a:xfrm>
            <a:off x="6494547" y="1290405"/>
            <a:ext cx="89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95B36-A84E-634C-B5FB-44D5618101E5}"/>
              </a:ext>
            </a:extLst>
          </p:cNvPr>
          <p:cNvSpPr txBox="1"/>
          <p:nvPr/>
        </p:nvSpPr>
        <p:spPr>
          <a:xfrm>
            <a:off x="8519004" y="1290405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3B8E-E3DB-E648-872E-65F4D8CA1E09}"/>
              </a:ext>
            </a:extLst>
          </p:cNvPr>
          <p:cNvSpPr txBox="1"/>
          <p:nvPr/>
        </p:nvSpPr>
        <p:spPr>
          <a:xfrm>
            <a:off x="10557933" y="1276943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1D04AC-56B8-A640-B58D-F7B9CE5B86EA}"/>
              </a:ext>
            </a:extLst>
          </p:cNvPr>
          <p:cNvCxnSpPr>
            <a:cxnSpLocks/>
            <a:stCxn id="3" idx="4"/>
            <a:endCxn id="27" idx="0"/>
          </p:cNvCxnSpPr>
          <p:nvPr/>
        </p:nvCxnSpPr>
        <p:spPr>
          <a:xfrm flipH="1">
            <a:off x="1117604" y="2810933"/>
            <a:ext cx="5" cy="1007522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D7F154-B897-5A4F-9415-C81D1EBF1C61}"/>
              </a:ext>
            </a:extLst>
          </p:cNvPr>
          <p:cNvCxnSpPr>
            <a:cxnSpLocks/>
          </p:cNvCxnSpPr>
          <p:nvPr/>
        </p:nvCxnSpPr>
        <p:spPr>
          <a:xfrm>
            <a:off x="3014137" y="2726256"/>
            <a:ext cx="3" cy="1109131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84E065-4CF7-4147-A5C5-D134A455EF5E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046128" y="2810921"/>
            <a:ext cx="4" cy="1007534"/>
          </a:xfrm>
          <a:prstGeom prst="straightConnector1">
            <a:avLst/>
          </a:prstGeom>
          <a:ln w="254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0C0FF5-6BF9-5147-B562-492E17BC28E8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7044259" y="2810921"/>
            <a:ext cx="16938" cy="1057290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E045A3-6726-7E49-9970-F5D7DAA0E27B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9008524" y="2836313"/>
            <a:ext cx="1" cy="1003549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6110C5-56F0-9249-8750-33890518B1C8}"/>
              </a:ext>
            </a:extLst>
          </p:cNvPr>
          <p:cNvCxnSpPr>
            <a:cxnSpLocks/>
          </p:cNvCxnSpPr>
          <p:nvPr/>
        </p:nvCxnSpPr>
        <p:spPr>
          <a:xfrm>
            <a:off x="10972791" y="2861326"/>
            <a:ext cx="0" cy="957129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A9AA6D-579F-C34B-AE3C-DC3D1C567F32}"/>
              </a:ext>
            </a:extLst>
          </p:cNvPr>
          <p:cNvSpPr txBox="1"/>
          <p:nvPr/>
        </p:nvSpPr>
        <p:spPr>
          <a:xfrm>
            <a:off x="338671" y="3818455"/>
            <a:ext cx="155786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Emotions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07D3EB-CF5B-8240-8833-ECAA1D80374A}"/>
              </a:ext>
            </a:extLst>
          </p:cNvPr>
          <p:cNvSpPr txBox="1"/>
          <p:nvPr/>
        </p:nvSpPr>
        <p:spPr>
          <a:xfrm>
            <a:off x="2116673" y="3852321"/>
            <a:ext cx="1794933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4B46C9-05FC-D642-B71B-11F35529D97A}"/>
              </a:ext>
            </a:extLst>
          </p:cNvPr>
          <p:cNvSpPr txBox="1"/>
          <p:nvPr/>
        </p:nvSpPr>
        <p:spPr>
          <a:xfrm>
            <a:off x="4097861" y="3818455"/>
            <a:ext cx="189653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E0E567-A161-5F4B-B1CF-43D6D2F0E184}"/>
              </a:ext>
            </a:extLst>
          </p:cNvPr>
          <p:cNvSpPr txBox="1"/>
          <p:nvPr/>
        </p:nvSpPr>
        <p:spPr>
          <a:xfrm>
            <a:off x="6265326" y="3868211"/>
            <a:ext cx="155786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C6CC4-EB21-DE4D-89F2-865958A252A7}"/>
              </a:ext>
            </a:extLst>
          </p:cNvPr>
          <p:cNvSpPr txBox="1"/>
          <p:nvPr/>
        </p:nvSpPr>
        <p:spPr>
          <a:xfrm>
            <a:off x="8060264" y="3839862"/>
            <a:ext cx="189652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Achievement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18E0BE-E2E1-DF49-8640-169C61E65BCF}"/>
              </a:ext>
            </a:extLst>
          </p:cNvPr>
          <p:cNvSpPr txBox="1"/>
          <p:nvPr/>
        </p:nvSpPr>
        <p:spPr>
          <a:xfrm>
            <a:off x="10210791" y="3818455"/>
            <a:ext cx="15578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&amp; Vitality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99C471-E667-074D-9A82-264202F2A951}"/>
              </a:ext>
            </a:extLst>
          </p:cNvPr>
          <p:cNvSpPr txBox="1"/>
          <p:nvPr/>
        </p:nvSpPr>
        <p:spPr>
          <a:xfrm>
            <a:off x="397940" y="4825977"/>
            <a:ext cx="137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right balance of heartfelt positivity to build our resilience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0E90CF-170F-CE45-8B90-4E2288E8C4A7}"/>
              </a:ext>
            </a:extLst>
          </p:cNvPr>
          <p:cNvSpPr txBox="1"/>
          <p:nvPr/>
        </p:nvSpPr>
        <p:spPr>
          <a:xfrm>
            <a:off x="2116673" y="4825977"/>
            <a:ext cx="1744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regular development of our strengths – those things we are good at and enjoy doing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C83407-964C-8445-BA02-F07B0703CC12}"/>
              </a:ext>
            </a:extLst>
          </p:cNvPr>
          <p:cNvSpPr txBox="1"/>
          <p:nvPr/>
        </p:nvSpPr>
        <p:spPr>
          <a:xfrm>
            <a:off x="4292597" y="4825977"/>
            <a:ext cx="1549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creation of authentic,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energising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supportive relationships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1C9BF1-B51D-5943-AAEF-428671E034EE}"/>
              </a:ext>
            </a:extLst>
          </p:cNvPr>
          <p:cNvSpPr txBox="1"/>
          <p:nvPr/>
        </p:nvSpPr>
        <p:spPr>
          <a:xfrm>
            <a:off x="6451590" y="4809021"/>
            <a:ext cx="1608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sense of being connected to something bigger than ourselves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502192-A502-C54D-96E6-4752F257F2ED}"/>
              </a:ext>
            </a:extLst>
          </p:cNvPr>
          <p:cNvSpPr txBox="1"/>
          <p:nvPr/>
        </p:nvSpPr>
        <p:spPr>
          <a:xfrm>
            <a:off x="8432782" y="4843411"/>
            <a:ext cx="137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self belief and ability to pursue and accomplish goals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F05521-B2C0-A646-8C09-C5F115EAA5F6}"/>
              </a:ext>
            </a:extLst>
          </p:cNvPr>
          <p:cNvSpPr txBox="1"/>
          <p:nvPr/>
        </p:nvSpPr>
        <p:spPr>
          <a:xfrm>
            <a:off x="10303926" y="4843411"/>
            <a:ext cx="1371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Eating well, moving regularly and sleeping deeply</a:t>
            </a:r>
          </a:p>
        </p:txBody>
      </p:sp>
    </p:spTree>
    <p:extLst>
      <p:ext uri="{BB962C8B-B14F-4D97-AF65-F5344CB8AC3E}">
        <p14:creationId xmlns:p14="http://schemas.microsoft.com/office/powerpoint/2010/main" val="3513920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961BA6-8708-9C40-9DAB-EB355AAB3865}"/>
              </a:ext>
            </a:extLst>
          </p:cNvPr>
          <p:cNvSpPr/>
          <p:nvPr/>
        </p:nvSpPr>
        <p:spPr>
          <a:xfrm>
            <a:off x="220142" y="1016000"/>
            <a:ext cx="1794933" cy="17949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08778-2FA9-EC4F-A2D8-2D2C25E7B95C}"/>
              </a:ext>
            </a:extLst>
          </p:cNvPr>
          <p:cNvSpPr txBox="1"/>
          <p:nvPr/>
        </p:nvSpPr>
        <p:spPr>
          <a:xfrm>
            <a:off x="795872" y="1251742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1D04AC-56B8-A640-B58D-F7B9CE5B86EA}"/>
              </a:ext>
            </a:extLst>
          </p:cNvPr>
          <p:cNvCxnSpPr>
            <a:cxnSpLocks/>
            <a:stCxn id="3" idx="4"/>
            <a:endCxn id="27" idx="0"/>
          </p:cNvCxnSpPr>
          <p:nvPr/>
        </p:nvCxnSpPr>
        <p:spPr>
          <a:xfrm flipH="1">
            <a:off x="1117604" y="2810933"/>
            <a:ext cx="5" cy="1007522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A9AA6D-579F-C34B-AE3C-DC3D1C567F32}"/>
              </a:ext>
            </a:extLst>
          </p:cNvPr>
          <p:cNvSpPr txBox="1"/>
          <p:nvPr/>
        </p:nvSpPr>
        <p:spPr>
          <a:xfrm>
            <a:off x="338671" y="3818455"/>
            <a:ext cx="155786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Emotions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99C471-E667-074D-9A82-264202F2A951}"/>
              </a:ext>
            </a:extLst>
          </p:cNvPr>
          <p:cNvSpPr txBox="1"/>
          <p:nvPr/>
        </p:nvSpPr>
        <p:spPr>
          <a:xfrm>
            <a:off x="397940" y="4825977"/>
            <a:ext cx="137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right balance of heartfelt positivity to build our resilience</a:t>
            </a:r>
          </a:p>
        </p:txBody>
      </p:sp>
    </p:spTree>
    <p:extLst>
      <p:ext uri="{BB962C8B-B14F-4D97-AF65-F5344CB8AC3E}">
        <p14:creationId xmlns:p14="http://schemas.microsoft.com/office/powerpoint/2010/main" val="3892185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42190-441A-984B-9A29-B6643F117F76}"/>
              </a:ext>
            </a:extLst>
          </p:cNvPr>
          <p:cNvSpPr txBox="1"/>
          <p:nvPr/>
        </p:nvSpPr>
        <p:spPr>
          <a:xfrm>
            <a:off x="1589310" y="2772227"/>
            <a:ext cx="973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Celia </a:t>
            </a:r>
            <a:r>
              <a:rPr lang="en-GB" sz="6000" dirty="0" err="1"/>
              <a:t>Boitshepo</a:t>
            </a:r>
            <a:r>
              <a:rPr lang="en-GB" sz="6000" dirty="0"/>
              <a:t> Potgieter</a:t>
            </a:r>
          </a:p>
        </p:txBody>
      </p:sp>
    </p:spTree>
    <p:extLst>
      <p:ext uri="{BB962C8B-B14F-4D97-AF65-F5344CB8AC3E}">
        <p14:creationId xmlns:p14="http://schemas.microsoft.com/office/powerpoint/2010/main" val="42498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69B149-E98B-3F4E-AA9D-9E02D64F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48" y="0"/>
            <a:ext cx="8321480" cy="6194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6F88D-550E-FC4F-9B0B-E1C34FF982DF}"/>
              </a:ext>
            </a:extLst>
          </p:cNvPr>
          <p:cNvSpPr txBox="1"/>
          <p:nvPr/>
        </p:nvSpPr>
        <p:spPr>
          <a:xfrm>
            <a:off x="8476343" y="6371772"/>
            <a:ext cx="171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Maslow, 1943</a:t>
            </a:r>
          </a:p>
        </p:txBody>
      </p:sp>
    </p:spTree>
    <p:extLst>
      <p:ext uri="{BB962C8B-B14F-4D97-AF65-F5344CB8AC3E}">
        <p14:creationId xmlns:p14="http://schemas.microsoft.com/office/powerpoint/2010/main" val="2321826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961BA6-8708-9C40-9DAB-EB355AAB3865}"/>
              </a:ext>
            </a:extLst>
          </p:cNvPr>
          <p:cNvSpPr/>
          <p:nvPr/>
        </p:nvSpPr>
        <p:spPr>
          <a:xfrm>
            <a:off x="220142" y="1016000"/>
            <a:ext cx="1794933" cy="179493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08778-2FA9-EC4F-A2D8-2D2C25E7B95C}"/>
              </a:ext>
            </a:extLst>
          </p:cNvPr>
          <p:cNvSpPr txBox="1"/>
          <p:nvPr/>
        </p:nvSpPr>
        <p:spPr>
          <a:xfrm>
            <a:off x="795872" y="1251742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1D04AC-56B8-A640-B58D-F7B9CE5B86EA}"/>
              </a:ext>
            </a:extLst>
          </p:cNvPr>
          <p:cNvCxnSpPr>
            <a:cxnSpLocks/>
            <a:stCxn id="3" idx="4"/>
            <a:endCxn id="27" idx="0"/>
          </p:cNvCxnSpPr>
          <p:nvPr/>
        </p:nvCxnSpPr>
        <p:spPr>
          <a:xfrm flipH="1">
            <a:off x="1117604" y="2810933"/>
            <a:ext cx="5" cy="1007522"/>
          </a:xfrm>
          <a:prstGeom prst="straightConnector1">
            <a:avLst/>
          </a:prstGeom>
          <a:ln w="25400"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A9AA6D-579F-C34B-AE3C-DC3D1C567F32}"/>
              </a:ext>
            </a:extLst>
          </p:cNvPr>
          <p:cNvSpPr txBox="1"/>
          <p:nvPr/>
        </p:nvSpPr>
        <p:spPr>
          <a:xfrm>
            <a:off x="338671" y="3818455"/>
            <a:ext cx="1557866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Emotions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99C471-E667-074D-9A82-264202F2A951}"/>
              </a:ext>
            </a:extLst>
          </p:cNvPr>
          <p:cNvSpPr txBox="1"/>
          <p:nvPr/>
        </p:nvSpPr>
        <p:spPr>
          <a:xfrm>
            <a:off x="397940" y="4825977"/>
            <a:ext cx="137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right balance of heartfelt positivity to build our resilience</a:t>
            </a:r>
          </a:p>
        </p:txBody>
      </p:sp>
    </p:spTree>
    <p:extLst>
      <p:ext uri="{BB962C8B-B14F-4D97-AF65-F5344CB8AC3E}">
        <p14:creationId xmlns:p14="http://schemas.microsoft.com/office/powerpoint/2010/main" val="2020089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F0B27A1-E88D-EE41-A5E5-829190EA238E}"/>
              </a:ext>
            </a:extLst>
          </p:cNvPr>
          <p:cNvSpPr/>
          <p:nvPr/>
        </p:nvSpPr>
        <p:spPr>
          <a:xfrm>
            <a:off x="2116673" y="1015999"/>
            <a:ext cx="1794933" cy="179493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5B71A-664D-2B43-8FFC-552ACD36011F}"/>
              </a:ext>
            </a:extLst>
          </p:cNvPr>
          <p:cNvSpPr txBox="1"/>
          <p:nvPr/>
        </p:nvSpPr>
        <p:spPr>
          <a:xfrm>
            <a:off x="2643147" y="1251741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D7F154-B897-5A4F-9415-C81D1EBF1C61}"/>
              </a:ext>
            </a:extLst>
          </p:cNvPr>
          <p:cNvCxnSpPr>
            <a:cxnSpLocks/>
          </p:cNvCxnSpPr>
          <p:nvPr/>
        </p:nvCxnSpPr>
        <p:spPr>
          <a:xfrm>
            <a:off x="3014137" y="2726256"/>
            <a:ext cx="3" cy="1109131"/>
          </a:xfrm>
          <a:prstGeom prst="straightConnector1">
            <a:avLst/>
          </a:prstGeom>
          <a:ln w="254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F07D3EB-CF5B-8240-8833-ECAA1D80374A}"/>
              </a:ext>
            </a:extLst>
          </p:cNvPr>
          <p:cNvSpPr txBox="1"/>
          <p:nvPr/>
        </p:nvSpPr>
        <p:spPr>
          <a:xfrm>
            <a:off x="2116673" y="3852321"/>
            <a:ext cx="1794933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Engagement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0E90CF-170F-CE45-8B90-4E2288E8C4A7}"/>
              </a:ext>
            </a:extLst>
          </p:cNvPr>
          <p:cNvSpPr txBox="1"/>
          <p:nvPr/>
        </p:nvSpPr>
        <p:spPr>
          <a:xfrm>
            <a:off x="2116673" y="4825977"/>
            <a:ext cx="17441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regular development of our strengths – those things we are good at and enjoy doing</a:t>
            </a:r>
          </a:p>
        </p:txBody>
      </p:sp>
    </p:spTree>
    <p:extLst>
      <p:ext uri="{BB962C8B-B14F-4D97-AF65-F5344CB8AC3E}">
        <p14:creationId xmlns:p14="http://schemas.microsoft.com/office/powerpoint/2010/main" val="39246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6DFB138-9CCE-9A4B-A044-9C7600ABDFAF}"/>
              </a:ext>
            </a:extLst>
          </p:cNvPr>
          <p:cNvSpPr/>
          <p:nvPr/>
        </p:nvSpPr>
        <p:spPr>
          <a:xfrm>
            <a:off x="4114802" y="1015996"/>
            <a:ext cx="1794933" cy="17949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3CE0C-5D44-D540-A92F-E57CB3B73581}"/>
              </a:ext>
            </a:extLst>
          </p:cNvPr>
          <p:cNvSpPr txBox="1"/>
          <p:nvPr/>
        </p:nvSpPr>
        <p:spPr>
          <a:xfrm>
            <a:off x="4606485" y="1290405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84E065-4CF7-4147-A5C5-D134A455EF5E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046128" y="2810921"/>
            <a:ext cx="4" cy="1007534"/>
          </a:xfrm>
          <a:prstGeom prst="straightConnector1">
            <a:avLst/>
          </a:prstGeom>
          <a:ln w="254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44B46C9-05FC-D642-B71B-11F35529D97A}"/>
              </a:ext>
            </a:extLst>
          </p:cNvPr>
          <p:cNvSpPr txBox="1"/>
          <p:nvPr/>
        </p:nvSpPr>
        <p:spPr>
          <a:xfrm>
            <a:off x="4097861" y="3818455"/>
            <a:ext cx="189653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Positive 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Relationships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C83407-964C-8445-BA02-F07B0703CC12}"/>
              </a:ext>
            </a:extLst>
          </p:cNvPr>
          <p:cNvSpPr txBox="1"/>
          <p:nvPr/>
        </p:nvSpPr>
        <p:spPr>
          <a:xfrm>
            <a:off x="4292597" y="4825977"/>
            <a:ext cx="1549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creation of authentic,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energising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supportive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472455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4BF5447D-6CC3-204A-BD7E-8B30A548467F}"/>
              </a:ext>
            </a:extLst>
          </p:cNvPr>
          <p:cNvSpPr/>
          <p:nvPr/>
        </p:nvSpPr>
        <p:spPr>
          <a:xfrm>
            <a:off x="6112933" y="1015999"/>
            <a:ext cx="1794933" cy="179493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5B0016-2B46-B348-8904-69130ADE28FF}"/>
              </a:ext>
            </a:extLst>
          </p:cNvPr>
          <p:cNvSpPr txBox="1"/>
          <p:nvPr/>
        </p:nvSpPr>
        <p:spPr>
          <a:xfrm>
            <a:off x="6494547" y="1290405"/>
            <a:ext cx="89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0C0FF5-6BF9-5147-B562-492E17BC28E8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7044259" y="2810921"/>
            <a:ext cx="16938" cy="1057290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E0E567-A161-5F4B-B1CF-43D6D2F0E184}"/>
              </a:ext>
            </a:extLst>
          </p:cNvPr>
          <p:cNvSpPr txBox="1"/>
          <p:nvPr/>
        </p:nvSpPr>
        <p:spPr>
          <a:xfrm>
            <a:off x="6265326" y="3868211"/>
            <a:ext cx="1557866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1C9BF1-B51D-5943-AAEF-428671E034EE}"/>
              </a:ext>
            </a:extLst>
          </p:cNvPr>
          <p:cNvSpPr txBox="1"/>
          <p:nvPr/>
        </p:nvSpPr>
        <p:spPr>
          <a:xfrm>
            <a:off x="6451590" y="4809021"/>
            <a:ext cx="1608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sense of being connected to something bigger than ourselves</a:t>
            </a:r>
          </a:p>
        </p:txBody>
      </p:sp>
    </p:spTree>
    <p:extLst>
      <p:ext uri="{BB962C8B-B14F-4D97-AF65-F5344CB8AC3E}">
        <p14:creationId xmlns:p14="http://schemas.microsoft.com/office/powerpoint/2010/main" val="2181660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1BF8AA66-2E07-6A40-9994-11016F850942}"/>
              </a:ext>
            </a:extLst>
          </p:cNvPr>
          <p:cNvSpPr/>
          <p:nvPr/>
        </p:nvSpPr>
        <p:spPr>
          <a:xfrm>
            <a:off x="8077197" y="1015999"/>
            <a:ext cx="1794933" cy="179493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995B36-A84E-634C-B5FB-44D5618101E5}"/>
              </a:ext>
            </a:extLst>
          </p:cNvPr>
          <p:cNvSpPr txBox="1"/>
          <p:nvPr/>
        </p:nvSpPr>
        <p:spPr>
          <a:xfrm>
            <a:off x="8519004" y="1290405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7E045A3-6726-7E49-9970-F5D7DAA0E27B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9008524" y="2836313"/>
            <a:ext cx="1" cy="1003549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CAC6CC4-EB21-DE4D-89F2-865958A252A7}"/>
              </a:ext>
            </a:extLst>
          </p:cNvPr>
          <p:cNvSpPr txBox="1"/>
          <p:nvPr/>
        </p:nvSpPr>
        <p:spPr>
          <a:xfrm>
            <a:off x="8060264" y="3839862"/>
            <a:ext cx="189652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Achievement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8502192-A502-C54D-96E6-4752F257F2ED}"/>
              </a:ext>
            </a:extLst>
          </p:cNvPr>
          <p:cNvSpPr txBox="1"/>
          <p:nvPr/>
        </p:nvSpPr>
        <p:spPr>
          <a:xfrm>
            <a:off x="8432782" y="4843411"/>
            <a:ext cx="1371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self belief and ability to pursue and accomplish goals</a:t>
            </a:r>
          </a:p>
        </p:txBody>
      </p:sp>
    </p:spTree>
    <p:extLst>
      <p:ext uri="{BB962C8B-B14F-4D97-AF65-F5344CB8AC3E}">
        <p14:creationId xmlns:p14="http://schemas.microsoft.com/office/powerpoint/2010/main" val="3214196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599F3B9A-1726-344E-82B4-DBC57B8DBB4D}"/>
              </a:ext>
            </a:extLst>
          </p:cNvPr>
          <p:cNvSpPr/>
          <p:nvPr/>
        </p:nvSpPr>
        <p:spPr>
          <a:xfrm>
            <a:off x="10075331" y="1015999"/>
            <a:ext cx="1794933" cy="1794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3B8E-E3DB-E648-872E-65F4D8CA1E09}"/>
              </a:ext>
            </a:extLst>
          </p:cNvPr>
          <p:cNvSpPr txBox="1"/>
          <p:nvPr/>
        </p:nvSpPr>
        <p:spPr>
          <a:xfrm>
            <a:off x="10557933" y="1276943"/>
            <a:ext cx="57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H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6110C5-56F0-9249-8750-33890518B1C8}"/>
              </a:ext>
            </a:extLst>
          </p:cNvPr>
          <p:cNvCxnSpPr>
            <a:cxnSpLocks/>
          </p:cNvCxnSpPr>
          <p:nvPr/>
        </p:nvCxnSpPr>
        <p:spPr>
          <a:xfrm>
            <a:off x="10972791" y="2861326"/>
            <a:ext cx="0" cy="957129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18E0BE-E2E1-DF49-8640-169C61E65BCF}"/>
              </a:ext>
            </a:extLst>
          </p:cNvPr>
          <p:cNvSpPr txBox="1"/>
          <p:nvPr/>
        </p:nvSpPr>
        <p:spPr>
          <a:xfrm>
            <a:off x="10210791" y="3818455"/>
            <a:ext cx="155786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Health &amp; Vitality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1F05521-B2C0-A646-8C09-C5F115EAA5F6}"/>
              </a:ext>
            </a:extLst>
          </p:cNvPr>
          <p:cNvSpPr txBox="1"/>
          <p:nvPr/>
        </p:nvSpPr>
        <p:spPr>
          <a:xfrm>
            <a:off x="10303926" y="4843411"/>
            <a:ext cx="1371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Eating well, moving regularly and sleeping deeply</a:t>
            </a:r>
          </a:p>
        </p:txBody>
      </p:sp>
    </p:spTree>
    <p:extLst>
      <p:ext uri="{BB962C8B-B14F-4D97-AF65-F5344CB8AC3E}">
        <p14:creationId xmlns:p14="http://schemas.microsoft.com/office/powerpoint/2010/main" val="2714732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928911" y="1626830"/>
            <a:ext cx="105373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“Zappos is about delivering happiness to the world.” </a:t>
            </a:r>
            <a:endParaRPr lang="en-GB" sz="2400" dirty="0"/>
          </a:p>
          <a:p>
            <a:r>
              <a:rPr lang="en-GB" sz="2400" dirty="0"/>
              <a:t>										</a:t>
            </a:r>
            <a:r>
              <a:rPr lang="en-GB" sz="2000" dirty="0"/>
              <a:t>Tony Hsieh, Chief Executive Officer, Zappos</a:t>
            </a:r>
          </a:p>
          <a:p>
            <a:endParaRPr lang="en-GB" sz="2400" dirty="0"/>
          </a:p>
          <a:p>
            <a:endParaRPr lang="en-GB" sz="2400" dirty="0"/>
          </a:p>
          <a:p>
            <a:pPr algn="ctr"/>
            <a:r>
              <a:rPr lang="en-GB" sz="2400" u="sng" dirty="0"/>
              <a:t>A Tale of Two CEOs</a:t>
            </a:r>
          </a:p>
          <a:p>
            <a:endParaRPr lang="en-GB" sz="2400" dirty="0"/>
          </a:p>
          <a:p>
            <a:r>
              <a:rPr lang="en-GB" sz="2400" dirty="0"/>
              <a:t>Nick </a:t>
            </a:r>
            <a:r>
              <a:rPr lang="en-GB" sz="2400" dirty="0" err="1"/>
              <a:t>Swinmurn’s</a:t>
            </a:r>
            <a:r>
              <a:rPr lang="en-GB" sz="2400" dirty="0"/>
              <a:t> goal - to build the next internet retailing powerhouse, and to satisfy customers’ needs faster and more simply than ever before</a:t>
            </a:r>
          </a:p>
          <a:p>
            <a:endParaRPr lang="en-GB" sz="2400" dirty="0"/>
          </a:p>
          <a:p>
            <a:r>
              <a:rPr lang="en-GB" sz="2400" dirty="0"/>
              <a:t>Tony Hsieh’s goal – to create a culture focusing on employee happiness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13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740225" y="1452658"/>
            <a:ext cx="1053737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Tony Hsieh’s driving force:</a:t>
            </a:r>
          </a:p>
          <a:p>
            <a:endParaRPr lang="en-GB" sz="2800" i="1" dirty="0"/>
          </a:p>
          <a:p>
            <a:r>
              <a:rPr lang="en-GB" sz="2800" i="1" dirty="0"/>
              <a:t>”What kind of company can we create where we all want to be there, including me?  </a:t>
            </a:r>
          </a:p>
          <a:p>
            <a:endParaRPr lang="en-GB" sz="2800" i="1" dirty="0"/>
          </a:p>
          <a:p>
            <a:r>
              <a:rPr lang="en-GB" sz="2800" i="1" dirty="0"/>
              <a:t>How can we create such a great environment, where employees get so much out of it that they would do it for free?”</a:t>
            </a:r>
          </a:p>
          <a:p>
            <a:endParaRPr lang="en-GB" sz="2800" i="1" dirty="0"/>
          </a:p>
          <a:p>
            <a:r>
              <a:rPr lang="en-GB" sz="2800" dirty="0"/>
              <a:t>This led to a culture focused on delivering happiness to both customers and the greater public.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2288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718452" y="1291771"/>
            <a:ext cx="10951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Cultures come from somewhere.  They are made, not born.</a:t>
            </a:r>
          </a:p>
          <a:p>
            <a:endParaRPr lang="en-GB" sz="2400" dirty="0"/>
          </a:p>
          <a:p>
            <a:r>
              <a:rPr lang="en-GB" sz="2400" dirty="0"/>
              <a:t>In </a:t>
            </a:r>
            <a:r>
              <a:rPr lang="en-GB" sz="2400" b="1" dirty="0"/>
              <a:t>2004</a:t>
            </a:r>
            <a:r>
              <a:rPr lang="en-GB" sz="2400" dirty="0"/>
              <a:t>, Zappos asked all of its employees to provide their thoughts on what the Zappos culture meant to them.</a:t>
            </a:r>
          </a:p>
          <a:p>
            <a:endParaRPr lang="en-GB" sz="2400" dirty="0"/>
          </a:p>
          <a:p>
            <a:r>
              <a:rPr lang="en-GB" sz="2400" dirty="0"/>
              <a:t>This feedback was compiled into a culture book.</a:t>
            </a:r>
          </a:p>
          <a:p>
            <a:endParaRPr lang="en-GB" sz="2400" dirty="0"/>
          </a:p>
          <a:p>
            <a:r>
              <a:rPr lang="en-GB" sz="2400" dirty="0"/>
              <a:t>This book is added to, and published every year with new employee comments.</a:t>
            </a:r>
          </a:p>
          <a:p>
            <a:endParaRPr lang="en-GB" sz="2400" dirty="0"/>
          </a:p>
          <a:p>
            <a:r>
              <a:rPr lang="en-GB" sz="2400" dirty="0"/>
              <a:t>Zappos’ employees understood that </a:t>
            </a:r>
            <a:r>
              <a:rPr lang="en-GB" sz="2400" b="1" dirty="0"/>
              <a:t>they</a:t>
            </a:r>
            <a:r>
              <a:rPr lang="en-GB" sz="2400" dirty="0"/>
              <a:t> were building the culture.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 </a:t>
            </a:r>
            <a:r>
              <a:rPr lang="en-GB" sz="2400" b="1" dirty="0"/>
              <a:t>2005</a:t>
            </a:r>
            <a:r>
              <a:rPr lang="en-GB" sz="2400" dirty="0"/>
              <a:t>, Zappos hired a full-time life coach.</a:t>
            </a:r>
          </a:p>
        </p:txBody>
      </p:sp>
    </p:spTree>
    <p:extLst>
      <p:ext uri="{BB962C8B-B14F-4D97-AF65-F5344CB8AC3E}">
        <p14:creationId xmlns:p14="http://schemas.microsoft.com/office/powerpoint/2010/main" val="3104117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936167" y="1480457"/>
            <a:ext cx="111106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</a:t>
            </a:r>
            <a:r>
              <a:rPr lang="en-GB" sz="2400" b="1" dirty="0"/>
              <a:t>2006</a:t>
            </a:r>
            <a:r>
              <a:rPr lang="en-GB" sz="2400" dirty="0"/>
              <a:t>, the company consulted with all its employees to define its core values. </a:t>
            </a:r>
          </a:p>
          <a:p>
            <a:endParaRPr lang="en-GB" sz="2400" dirty="0"/>
          </a:p>
          <a:p>
            <a:r>
              <a:rPr lang="en-GB" sz="2400" dirty="0"/>
              <a:t>				1. Deliver WOW Through Service </a:t>
            </a:r>
          </a:p>
          <a:p>
            <a:r>
              <a:rPr lang="en-GB" sz="2400" dirty="0"/>
              <a:t>				2. Embrace and Drive Change </a:t>
            </a:r>
          </a:p>
          <a:p>
            <a:r>
              <a:rPr lang="en-GB" sz="2400" dirty="0"/>
              <a:t>				3. Create Fun and a Little Weirdness </a:t>
            </a:r>
          </a:p>
          <a:p>
            <a:r>
              <a:rPr lang="en-GB" sz="2400" dirty="0"/>
              <a:t>				4. Be Adventurous, Creative and Open-minded </a:t>
            </a:r>
          </a:p>
          <a:p>
            <a:r>
              <a:rPr lang="en-GB" sz="2400" dirty="0"/>
              <a:t>				5. Pursue Growth and Learning </a:t>
            </a:r>
          </a:p>
          <a:p>
            <a:r>
              <a:rPr lang="en-GB" sz="2400" dirty="0"/>
              <a:t>				6. Build Open and Honest Relationships with Communication </a:t>
            </a:r>
          </a:p>
          <a:p>
            <a:r>
              <a:rPr lang="en-GB" sz="2400" dirty="0"/>
              <a:t>				7. Build a Positive Team and Family Spirit </a:t>
            </a:r>
          </a:p>
          <a:p>
            <a:r>
              <a:rPr lang="en-GB" sz="2400" dirty="0"/>
              <a:t>				8. Do More with Less </a:t>
            </a:r>
          </a:p>
          <a:p>
            <a:r>
              <a:rPr lang="en-GB" sz="2400" dirty="0"/>
              <a:t>				9. Be Passionate and Determined </a:t>
            </a:r>
          </a:p>
          <a:p>
            <a:r>
              <a:rPr lang="en-GB" sz="2400" dirty="0"/>
              <a:t>				10. Be Humble </a:t>
            </a:r>
          </a:p>
        </p:txBody>
      </p:sp>
    </p:spTree>
    <p:extLst>
      <p:ext uri="{BB962C8B-B14F-4D97-AF65-F5344CB8AC3E}">
        <p14:creationId xmlns:p14="http://schemas.microsoft.com/office/powerpoint/2010/main" val="1571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C01F-86FC-4E4F-BDA1-CF2BABE6D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6350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Enhancing Organisational Performance through the Science of Happiness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6EB85-497A-D64F-97A6-FE1D20954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1753" y="2683481"/>
            <a:ext cx="8911244" cy="364738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Positive Psychology - The Science of Happiness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Global Trends in Happiness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Industry Trends in Happiness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Benefits of Happiness in the Workplace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How to Create a Positive Organisation</a:t>
            </a:r>
          </a:p>
          <a:p>
            <a:pPr marL="514350" indent="-514350" algn="ctr">
              <a:buAutoNum type="arabicPeriod"/>
            </a:pPr>
            <a:endParaRPr lang="en-US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936167" y="1480457"/>
            <a:ext cx="111106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“We only hire happy people, and we try to keep them happy.</a:t>
            </a:r>
          </a:p>
          <a:p>
            <a:endParaRPr lang="en-GB" sz="2400" i="1" dirty="0"/>
          </a:p>
          <a:p>
            <a:r>
              <a:rPr lang="en-GB" sz="2400" i="1" dirty="0"/>
              <a:t>Our philosophy is that you can’t have happy customers without having happy employees and you can’t have happy employees without having a company where people are inspired by the culture.”</a:t>
            </a:r>
          </a:p>
          <a:p>
            <a:r>
              <a:rPr lang="en-GB" sz="2400" dirty="0"/>
              <a:t>																	Alfred Lin, CFO</a:t>
            </a:r>
          </a:p>
          <a:p>
            <a:endParaRPr lang="en-GB" sz="2400" dirty="0"/>
          </a:p>
          <a:p>
            <a:r>
              <a:rPr lang="en-GB" sz="2400" dirty="0"/>
              <a:t>Example interview questions:</a:t>
            </a:r>
          </a:p>
          <a:p>
            <a:endParaRPr lang="en-GB" sz="2400" dirty="0"/>
          </a:p>
          <a:p>
            <a:r>
              <a:rPr lang="en-GB" sz="2400" dirty="0"/>
              <a:t>				“</a:t>
            </a:r>
            <a:r>
              <a:rPr lang="en-GB" sz="2400" i="1" dirty="0"/>
              <a:t>On a scale of 1 to 10, how lucky are you</a:t>
            </a:r>
            <a:r>
              <a:rPr lang="en-GB" sz="2400" dirty="0"/>
              <a:t>?”</a:t>
            </a:r>
          </a:p>
          <a:p>
            <a:endParaRPr lang="en-GB" sz="2400" dirty="0"/>
          </a:p>
          <a:p>
            <a:r>
              <a:rPr lang="en-GB" sz="2400" dirty="0"/>
              <a:t>				“</a:t>
            </a:r>
            <a:r>
              <a:rPr lang="en-GB" sz="2400" i="1" dirty="0"/>
              <a:t>On a scale of 1 to 10, how weird are you</a:t>
            </a:r>
            <a:r>
              <a:rPr lang="en-GB" sz="2400" dirty="0"/>
              <a:t>?”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37694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642252" y="1306286"/>
            <a:ext cx="111106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company offered courses on communication, finance, time management, and The Science of Happiness.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 2009, the company’s brand promise evolved from “personal emotional connection” to “</a:t>
            </a:r>
            <a:r>
              <a:rPr lang="en-GB" sz="2400" b="1" dirty="0"/>
              <a:t>delivering happiness</a:t>
            </a:r>
            <a:r>
              <a:rPr lang="en-GB" sz="2400" dirty="0"/>
              <a:t>.” </a:t>
            </a:r>
          </a:p>
          <a:p>
            <a:endParaRPr lang="en-GB" sz="2400" dirty="0"/>
          </a:p>
          <a:p>
            <a:r>
              <a:rPr lang="en-GB" sz="2400" dirty="0"/>
              <a:t>This was grounded in the following framework, proven to help individuals and organisations how best to reach happiness:</a:t>
            </a:r>
          </a:p>
          <a:p>
            <a:endParaRPr lang="en-GB" sz="2400" dirty="0"/>
          </a:p>
          <a:p>
            <a:r>
              <a:rPr lang="en-GB" sz="2400" dirty="0"/>
              <a:t>									</a:t>
            </a:r>
            <a:r>
              <a:rPr lang="en-GB" sz="2400" b="1" dirty="0"/>
              <a:t>Perceived Control</a:t>
            </a:r>
          </a:p>
          <a:p>
            <a:r>
              <a:rPr lang="en-GB" sz="2400" b="1" dirty="0"/>
              <a:t>									Perceived Progress</a:t>
            </a:r>
          </a:p>
          <a:p>
            <a:r>
              <a:rPr lang="en-GB" sz="2400" b="1" dirty="0"/>
              <a:t>									Connectedness</a:t>
            </a:r>
          </a:p>
          <a:p>
            <a:r>
              <a:rPr lang="en-GB" sz="2400" b="1" dirty="0"/>
              <a:t>									Vision/Meaning</a:t>
            </a:r>
          </a:p>
        </p:txBody>
      </p:sp>
    </p:spTree>
    <p:extLst>
      <p:ext uri="{BB962C8B-B14F-4D97-AF65-F5344CB8AC3E}">
        <p14:creationId xmlns:p14="http://schemas.microsoft.com/office/powerpoint/2010/main" val="34935310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642252" y="1886857"/>
            <a:ext cx="111106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									</a:t>
            </a:r>
            <a:r>
              <a:rPr lang="en-GB" sz="2400" b="1" dirty="0"/>
              <a:t>Perceived Control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Instead of annual increments, which the employees had no control over, the company implemented a “skill sets” system.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20 different skill sets that employees could acquire.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Mastering each one came with a small pay increase.</a:t>
            </a:r>
          </a:p>
        </p:txBody>
      </p:sp>
    </p:spTree>
    <p:extLst>
      <p:ext uri="{BB962C8B-B14F-4D97-AF65-F5344CB8AC3E}">
        <p14:creationId xmlns:p14="http://schemas.microsoft.com/office/powerpoint/2010/main" val="1170277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642252" y="1901372"/>
            <a:ext cx="11110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									Perceived Progress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Zappos changed its merchandising promotion process from every 18 months to smaller promotions every 6 months.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Employees reached the training, certification and compensation milestones on the same schedule.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5051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657925" y="237303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4FE7B-FB5D-AE44-B359-13F385E0AC54}"/>
              </a:ext>
            </a:extLst>
          </p:cNvPr>
          <p:cNvSpPr txBox="1"/>
          <p:nvPr/>
        </p:nvSpPr>
        <p:spPr>
          <a:xfrm>
            <a:off x="642252" y="1901372"/>
            <a:ext cx="111106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									Connectedness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Hsieh encouraged employees to socialise outside of work.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Managers were required to spend 20-30 percent of their time ‘hanging out’ with their team members.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Part of the way you build company culture is hanging out outside of the office.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9271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9B5767-8D07-A542-8E1C-B121966A8843}"/>
              </a:ext>
            </a:extLst>
          </p:cNvPr>
          <p:cNvSpPr txBox="1"/>
          <p:nvPr/>
        </p:nvSpPr>
        <p:spPr>
          <a:xfrm>
            <a:off x="1474406" y="12489"/>
            <a:ext cx="90793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Case Study - 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ZAPPOS: HAPPINESS IN A BOX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4AA86-41A0-2149-AB6A-B455762F9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5" y="957940"/>
            <a:ext cx="8703068" cy="5882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3F8DB4-BC86-0C4A-854B-37A1ECF38985}"/>
              </a:ext>
            </a:extLst>
          </p:cNvPr>
          <p:cNvSpPr txBox="1"/>
          <p:nvPr/>
        </p:nvSpPr>
        <p:spPr>
          <a:xfrm>
            <a:off x="2044931" y="1190696"/>
            <a:ext cx="73650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Power of Leading with Happiness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AB1EC-35F0-5A4D-8EF6-C8F551306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45" y="-362857"/>
            <a:ext cx="8703068" cy="7503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6836B6-02B4-F940-A56C-75C72DFB010B}"/>
              </a:ext>
            </a:extLst>
          </p:cNvPr>
          <p:cNvSpPr txBox="1"/>
          <p:nvPr/>
        </p:nvSpPr>
        <p:spPr>
          <a:xfrm>
            <a:off x="5007429" y="2685143"/>
            <a:ext cx="3730171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5000" b="1" dirty="0"/>
              <a:t>$1.2 billion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F46EB85-497A-D64F-97A6-FE1D20954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3034" y="2638599"/>
            <a:ext cx="8778240" cy="351545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Positive Psychology - The Science of Happiness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Global Trends in Happiness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Industry Trends in Happiness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Benefits of Happiness in the Workplace</a:t>
            </a:r>
          </a:p>
          <a:p>
            <a:pPr marL="514350" indent="-514350">
              <a:buAutoNum type="arabicPeriod"/>
            </a:pP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How to Create a Positive Organisation</a:t>
            </a:r>
          </a:p>
          <a:p>
            <a:pPr marL="514350" indent="-514350" algn="ctr">
              <a:buAutoNum type="arabicPeriod"/>
            </a:pPr>
            <a:endParaRPr lang="en-US" sz="3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A55051-98D8-9646-B5B5-68C454EAE6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63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Enhancing Organisational Performance through the Science of Happiness</a:t>
            </a:r>
            <a:endParaRPr lang="en-US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43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1173AA-352D-F846-BDBE-CDF72E330BB2}"/>
              </a:ext>
            </a:extLst>
          </p:cNvPr>
          <p:cNvSpPr txBox="1"/>
          <p:nvPr/>
        </p:nvSpPr>
        <p:spPr>
          <a:xfrm>
            <a:off x="7838017" y="2691132"/>
            <a:ext cx="3894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B50D5-9D43-9F4A-8C77-799FADE16A87}"/>
              </a:ext>
            </a:extLst>
          </p:cNvPr>
          <p:cNvSpPr txBox="1"/>
          <p:nvPr/>
        </p:nvSpPr>
        <p:spPr>
          <a:xfrm>
            <a:off x="5313993" y="5972855"/>
            <a:ext cx="687800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celia@positiveperformance.co.bw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B42E6-006F-EF42-AAD5-C78D2BE03F77}"/>
              </a:ext>
            </a:extLst>
          </p:cNvPr>
          <p:cNvSpPr txBox="1"/>
          <p:nvPr/>
        </p:nvSpPr>
        <p:spPr>
          <a:xfrm>
            <a:off x="3835640" y="2856893"/>
            <a:ext cx="513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What is Happiness?</a:t>
            </a:r>
          </a:p>
        </p:txBody>
      </p:sp>
    </p:spTree>
    <p:extLst>
      <p:ext uri="{BB962C8B-B14F-4D97-AF65-F5344CB8AC3E}">
        <p14:creationId xmlns:p14="http://schemas.microsoft.com/office/powerpoint/2010/main" val="236014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B42E6-006F-EF42-AAD5-C78D2BE03F77}"/>
              </a:ext>
            </a:extLst>
          </p:cNvPr>
          <p:cNvSpPr txBox="1"/>
          <p:nvPr/>
        </p:nvSpPr>
        <p:spPr>
          <a:xfrm>
            <a:off x="1698171" y="1811864"/>
            <a:ext cx="93036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“Moments of joy, contentment or positive well-being, combined with a deep sense that one’s life is good, meaningful and worthwhile”.</a:t>
            </a:r>
          </a:p>
          <a:p>
            <a:endParaRPr lang="en-US" sz="4000" dirty="0"/>
          </a:p>
          <a:p>
            <a:pPr algn="r"/>
            <a:r>
              <a:rPr lang="en-US" sz="3000" dirty="0"/>
              <a:t>Sonja Lyubomirsky</a:t>
            </a:r>
          </a:p>
        </p:txBody>
      </p:sp>
    </p:spTree>
    <p:extLst>
      <p:ext uri="{BB962C8B-B14F-4D97-AF65-F5344CB8AC3E}">
        <p14:creationId xmlns:p14="http://schemas.microsoft.com/office/powerpoint/2010/main" val="348976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3B42E6-006F-EF42-AAD5-C78D2BE03F77}"/>
              </a:ext>
            </a:extLst>
          </p:cNvPr>
          <p:cNvSpPr txBox="1"/>
          <p:nvPr/>
        </p:nvSpPr>
        <p:spPr>
          <a:xfrm>
            <a:off x="1135984" y="462037"/>
            <a:ext cx="110560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Happy children and adults have been shown to experience the following:</a:t>
            </a: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0" lvl="6" indent="-457200">
              <a:buFont typeface="Wingdings" pitchFamily="2" charset="2"/>
              <a:buChar char="ü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Better performance at school</a:t>
            </a:r>
          </a:p>
          <a:p>
            <a:pPr lvl="0"/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0" lvl="6" indent="-457200">
              <a:buFont typeface="Wingdings" pitchFamily="2" charset="2"/>
              <a:buChar char="ü"/>
            </a:pPr>
            <a:r>
              <a:rPr lang="en-US" sz="3000" dirty="0">
                <a:solidFill>
                  <a:srgbClr val="7815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performance at work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GB" sz="3000" dirty="0">
              <a:solidFill>
                <a:srgbClr val="7815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0" lvl="6" indent="-457200">
              <a:buFont typeface="Wingdings" pitchFamily="2" charset="2"/>
              <a:buChar char="ü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Happier and healthier marriages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0" lvl="6" indent="-457200">
              <a:buFont typeface="Wingdings" pitchFamily="2" charset="2"/>
              <a:buChar char="ü"/>
            </a:pPr>
            <a:r>
              <a:rPr lang="en-GB" sz="3000" dirty="0">
                <a:solidFill>
                  <a:srgbClr val="78157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physical health</a:t>
            </a:r>
          </a:p>
          <a:p>
            <a:pPr marL="457200" lvl="0" indent="-457200">
              <a:buFont typeface="Wingdings" pitchFamily="2" charset="2"/>
              <a:buChar char="ü"/>
            </a:pPr>
            <a:endParaRPr lang="en-GB" sz="3000" dirty="0">
              <a:solidFill>
                <a:srgbClr val="78157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00400" lvl="6" indent="-457200">
              <a:buFont typeface="Wingdings" pitchFamily="2" charset="2"/>
              <a:buChar char="ü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Better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6751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767BA6-5CF0-A64D-9DEE-467E26A05D99}"/>
              </a:ext>
            </a:extLst>
          </p:cNvPr>
          <p:cNvSpPr txBox="1"/>
          <p:nvPr/>
        </p:nvSpPr>
        <p:spPr>
          <a:xfrm>
            <a:off x="1698171" y="2871407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cs typeface="Calibri" panose="020F0502020204030204" pitchFamily="34" charset="0"/>
              </a:rPr>
              <a:t>Can we Change our Happiness Levels?</a:t>
            </a:r>
          </a:p>
        </p:txBody>
      </p:sp>
    </p:spTree>
    <p:extLst>
      <p:ext uri="{BB962C8B-B14F-4D97-AF65-F5344CB8AC3E}">
        <p14:creationId xmlns:p14="http://schemas.microsoft.com/office/powerpoint/2010/main" val="59184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65C744-E8C5-D945-88C4-29C2AACD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1" y="0"/>
            <a:ext cx="99592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004976-2624-5B45-9E34-AC84F31D24D6}"/>
              </a:ext>
            </a:extLst>
          </p:cNvPr>
          <p:cNvSpPr txBox="1"/>
          <p:nvPr/>
        </p:nvSpPr>
        <p:spPr>
          <a:xfrm>
            <a:off x="5708405" y="1307001"/>
            <a:ext cx="1973766" cy="830997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Circumstances 10%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FD06F-7E0F-C346-8A76-698FCCA5A739}"/>
              </a:ext>
            </a:extLst>
          </p:cNvPr>
          <p:cNvSpPr txBox="1"/>
          <p:nvPr/>
        </p:nvSpPr>
        <p:spPr>
          <a:xfrm>
            <a:off x="7408458" y="4119136"/>
            <a:ext cx="1349297" cy="830997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Genetics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F5FA4-DE51-844C-A16A-4D9DFE27722F}"/>
              </a:ext>
            </a:extLst>
          </p:cNvPr>
          <p:cNvSpPr txBox="1"/>
          <p:nvPr/>
        </p:nvSpPr>
        <p:spPr>
          <a:xfrm>
            <a:off x="3085030" y="2228671"/>
            <a:ext cx="1661532" cy="1200329"/>
          </a:xfrm>
          <a:prstGeom prst="rect">
            <a:avLst/>
          </a:prstGeom>
          <a:solidFill>
            <a:srgbClr val="FFFF00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Intentional Activity 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94B12-7DBA-0A48-88B5-26399FA50597}"/>
              </a:ext>
            </a:extLst>
          </p:cNvPr>
          <p:cNvSpPr txBox="1"/>
          <p:nvPr/>
        </p:nvSpPr>
        <p:spPr>
          <a:xfrm>
            <a:off x="2724946" y="283818"/>
            <a:ext cx="68679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Determines Happiness?</a:t>
            </a:r>
          </a:p>
        </p:txBody>
      </p:sp>
    </p:spTree>
    <p:extLst>
      <p:ext uri="{BB962C8B-B14F-4D97-AF65-F5344CB8AC3E}">
        <p14:creationId xmlns:p14="http://schemas.microsoft.com/office/powerpoint/2010/main" val="3953033948"/>
      </p:ext>
    </p:extLst>
  </p:cSld>
  <p:clrMapOvr>
    <a:masterClrMapping/>
  </p:clrMapOvr>
</p:sld>
</file>

<file path=ppt/theme/theme1.xml><?xml version="1.0" encoding="utf-8"?>
<a:theme xmlns:a="http://schemas.openxmlformats.org/drawingml/2006/main" name="Positive Performanc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{C291B3FA-E6C0-5645-8704-EC4B390B3F78}tf10001069</Template>
  <TotalTime>43879</TotalTime>
  <Words>1582</Words>
  <Application>Microsoft Office PowerPoint</Application>
  <PresentationFormat>Widescreen</PresentationFormat>
  <Paragraphs>357</Paragraphs>
  <Slides>47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Wingdings</vt:lpstr>
      <vt:lpstr>Wingdings 3</vt:lpstr>
      <vt:lpstr>Positive Performance Master</vt:lpstr>
      <vt:lpstr>Celia Potgieter</vt:lpstr>
      <vt:lpstr>PowerPoint Presentation</vt:lpstr>
      <vt:lpstr>PowerPoint Presentation</vt:lpstr>
      <vt:lpstr>Enhancing Organisational Performance through the Science of Happiness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productivity with positivity</dc:title>
  <dc:creator>Celia Potgieter</dc:creator>
  <cp:lastModifiedBy>ELLA</cp:lastModifiedBy>
  <cp:revision>159</cp:revision>
  <dcterms:created xsi:type="dcterms:W3CDTF">2019-04-16T11:41:04Z</dcterms:created>
  <dcterms:modified xsi:type="dcterms:W3CDTF">2019-06-11T10:13:10Z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